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4" r:id="rId3"/>
    <p:sldId id="258" r:id="rId4"/>
    <p:sldId id="302" r:id="rId5"/>
    <p:sldId id="323" r:id="rId6"/>
    <p:sldId id="324" r:id="rId7"/>
    <p:sldId id="325" r:id="rId8"/>
    <p:sldId id="326" r:id="rId9"/>
    <p:sldId id="327" r:id="rId10"/>
    <p:sldId id="328" r:id="rId11"/>
    <p:sldId id="315" r:id="rId12"/>
    <p:sldId id="306" r:id="rId13"/>
    <p:sldId id="316" r:id="rId14"/>
    <p:sldId id="320" r:id="rId15"/>
    <p:sldId id="319" r:id="rId16"/>
    <p:sldId id="321" r:id="rId17"/>
    <p:sldId id="322" r:id="rId18"/>
    <p:sldId id="312" r:id="rId19"/>
    <p:sldId id="304" r:id="rId20"/>
    <p:sldId id="311" r:id="rId21"/>
    <p:sldId id="309" r:id="rId22"/>
    <p:sldId id="305" r:id="rId23"/>
    <p:sldId id="307" r:id="rId24"/>
    <p:sldId id="329" r:id="rId25"/>
    <p:sldId id="313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Jones" initials="MJ" lastIdx="10" clrIdx="0">
    <p:extLst>
      <p:ext uri="{19B8F6BF-5375-455C-9EA6-DF929625EA0E}">
        <p15:presenceInfo xmlns:p15="http://schemas.microsoft.com/office/powerpoint/2012/main" userId="S-1-5-21-4129810341-3886798421-1997328558-2139" providerId="AD"/>
      </p:ext>
    </p:extLst>
  </p:cmAuthor>
  <p:cmAuthor id="2" name="Harrah, Jason S CIV USARMY CESAJ (US)" initials="HJSCUC(" lastIdx="27" clrIdx="1">
    <p:extLst>
      <p:ext uri="{19B8F6BF-5375-455C-9EA6-DF929625EA0E}">
        <p15:presenceInfo xmlns:p15="http://schemas.microsoft.com/office/powerpoint/2012/main" userId="S-1-5-21-1103947935-1564311762-4291692087-49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03" autoAdjust="0"/>
  </p:normalViewPr>
  <p:slideViewPr>
    <p:cSldViewPr>
      <p:cViewPr varScale="1">
        <p:scale>
          <a:sx n="103" d="100"/>
          <a:sy n="103" d="100"/>
        </p:scale>
        <p:origin x="204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200" d="100"/>
          <a:sy n="200" d="100"/>
        </p:scale>
        <p:origin x="-1934" y="-30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2-01T09:41:35.108" idx="7">
    <p:pos x="10" y="10"/>
    <p:text>For these 3 slides I would consider pulling up the portal and walking folks through a 30,000 ft overview and then zoom in on a potential project showing all of the data is avaiable for this project so how can we expedite using this site?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2-01T10:00:03.158" idx="24">
    <p:pos x="10" y="10"/>
    <p:text>state total time here and labor costs spent tieing it back to case study 1 and the potential labor cost savings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6A745-AA61-4F50-AB55-6C21FF49B8DE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4F756-F780-4BE2-94C8-DF1B6E90B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5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i="1" dirty="0" smtClean="0"/>
              <a:t>Low Use Navigation: </a:t>
            </a:r>
            <a:r>
              <a:rPr lang="en-US" dirty="0" smtClean="0"/>
              <a:t>Low funding prioritization, inlets not routinely dredged, nor funded for typical O&amp;M data activities, no R&amp;D funding to understand dynamics and erosion </a:t>
            </a:r>
            <a:r>
              <a:rPr lang="en-US" dirty="0" err="1" smtClean="0"/>
              <a:t>downdrift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i="1" dirty="0" smtClean="0"/>
              <a:t>Limited Regional Focus: </a:t>
            </a:r>
            <a:r>
              <a:rPr lang="en-US" dirty="0" smtClean="0"/>
              <a:t>Lack of regional perspective and coordinated plan to marry up inlet dredging with beach nourishment needs, or inlet management to address beach erosion issues.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i="1" dirty="0" smtClean="0"/>
              <a:t>Data Needs for Permit Compliance: </a:t>
            </a:r>
            <a:r>
              <a:rPr lang="en-US" dirty="0" smtClean="0"/>
              <a:t>Typical data requirements include </a:t>
            </a:r>
            <a:r>
              <a:rPr lang="en-US" dirty="0" err="1" smtClean="0"/>
              <a:t>geotech</a:t>
            </a:r>
            <a:r>
              <a:rPr lang="en-US" dirty="0" smtClean="0"/>
              <a:t>, SAV surveys, beach compatibility assessments, cultural resource survey, all require lead time, and some have expirations if dredging not completed shortly thereafter.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of bathy data to determine shoaling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Reviewed the</a:t>
            </a:r>
            <a:r>
              <a:rPr lang="en-US" baseline="0" dirty="0" smtClean="0"/>
              <a:t> shoal based on 20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of aerials, hasn’t changed, existing deep water to the west. Shifting channel.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5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DMMP info?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8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DMMP info?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0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DMMP info?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26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NTP items</a:t>
            </a:r>
            <a:r>
              <a:rPr lang="en-US" baseline="0" dirty="0" smtClean="0"/>
              <a:t> for permits.  Environmental has the longest lead time.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Calculated risk associated with shoaling. P&amp;S can be put together very quickly.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77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 low use, typically never funded Inlet</a:t>
            </a:r>
            <a:r>
              <a:rPr lang="en-US" baseline="0" dirty="0" smtClean="0"/>
              <a:t> all of a sudden received funding.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2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ADD BUDGET EXERCISE?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9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ADD BUDGET EXERCISE?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9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2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5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5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Pull all data together into one location for assessment.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Challenge, sifting through what</a:t>
            </a:r>
            <a:r>
              <a:rPr lang="en-US" baseline="0" dirty="0" smtClean="0"/>
              <a:t> is the most relevant data, what data to populate. What matters to different stakeholder. Training ourselves to use the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Key to a geoportal is once established, low to no manual uploading required, linking to self populating sites like USFWS, or EPA, or State….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9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 general permit to our non-federal sponsor, not open ended. </a:t>
            </a:r>
          </a:p>
          <a:p>
            <a:r>
              <a:rPr lang="en-US" dirty="0" smtClean="0"/>
              <a:t>we want to develop a </a:t>
            </a:r>
            <a:r>
              <a:rPr lang="en-US" dirty="0" err="1" smtClean="0"/>
              <a:t>programatic</a:t>
            </a:r>
            <a:r>
              <a:rPr lang="en-US" dirty="0" smtClean="0"/>
              <a:t> state permit that allows expedited review of each </a:t>
            </a:r>
            <a:r>
              <a:rPr lang="en-US" dirty="0" err="1" smtClean="0"/>
              <a:t>inidivual</a:t>
            </a:r>
            <a:r>
              <a:rPr lang="en-US" dirty="0" smtClean="0"/>
              <a:t> proposed event, and also expedited coordination under EFS, ESA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4F756-F780-4BE2-94C8-DF1B6E90BF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66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615249"/>
            <a:ext cx="4114165" cy="4481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083295" y="379475"/>
            <a:ext cx="832103" cy="627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502" y="226282"/>
            <a:ext cx="6993890" cy="85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144" y="1567117"/>
            <a:ext cx="7843710" cy="172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6633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86916" y="6481210"/>
            <a:ext cx="6169659" cy="289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1">
                <a:solidFill>
                  <a:srgbClr val="CC0000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Better</a:t>
            </a:r>
            <a:r>
              <a:rPr spc="320" dirty="0"/>
              <a:t> </a:t>
            </a:r>
            <a:r>
              <a:rPr spc="-45" dirty="0"/>
              <a:t>Tomorrow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07327" y="6540521"/>
            <a:ext cx="2203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51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53.jp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34380" y="3353180"/>
            <a:ext cx="3810000" cy="0"/>
          </a:xfrm>
          <a:custGeom>
            <a:avLst/>
            <a:gdLst/>
            <a:ahLst/>
            <a:cxnLst/>
            <a:rect l="l" t="t" r="r" b="b"/>
            <a:pathLst>
              <a:path w="3810000">
                <a:moveTo>
                  <a:pt x="0" y="0"/>
                </a:moveTo>
                <a:lnTo>
                  <a:pt x="3810000" y="0"/>
                </a:lnTo>
              </a:path>
            </a:pathLst>
          </a:custGeom>
          <a:ln w="632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400800" y="3429000"/>
            <a:ext cx="124586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343400" y="3429000"/>
            <a:ext cx="11430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310371" y="3416046"/>
            <a:ext cx="833627" cy="17655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391400" y="3429000"/>
            <a:ext cx="95250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23153" y="3429000"/>
            <a:ext cx="977645" cy="1752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802379" y="5193029"/>
            <a:ext cx="5341619" cy="1664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648200" y="1600200"/>
            <a:ext cx="4495799" cy="18097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58180" y="3429380"/>
            <a:ext cx="3886200" cy="0"/>
          </a:xfrm>
          <a:custGeom>
            <a:avLst/>
            <a:gdLst/>
            <a:ahLst/>
            <a:cxnLst/>
            <a:rect l="l" t="t" r="r" b="b"/>
            <a:pathLst>
              <a:path w="3886200">
                <a:moveTo>
                  <a:pt x="0" y="0"/>
                </a:moveTo>
                <a:lnTo>
                  <a:pt x="3886200" y="0"/>
                </a:lnTo>
              </a:path>
            </a:pathLst>
          </a:custGeom>
          <a:ln w="632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191380" y="5181980"/>
            <a:ext cx="4953000" cy="0"/>
          </a:xfrm>
          <a:custGeom>
            <a:avLst/>
            <a:gdLst/>
            <a:ahLst/>
            <a:cxnLst/>
            <a:rect l="l" t="t" r="r" b="b"/>
            <a:pathLst>
              <a:path w="4953000">
                <a:moveTo>
                  <a:pt x="0" y="0"/>
                </a:moveTo>
                <a:lnTo>
                  <a:pt x="4953000" y="0"/>
                </a:lnTo>
              </a:path>
            </a:pathLst>
          </a:custGeom>
          <a:ln w="632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972305" y="1568196"/>
            <a:ext cx="5171693" cy="52867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600200" y="5206746"/>
            <a:ext cx="1295399" cy="8862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1586864" y="6163055"/>
            <a:ext cx="2021839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b="1" spc="-5" dirty="0">
                <a:latin typeface="Arial"/>
                <a:cs typeface="Arial"/>
              </a:rPr>
              <a:t>US Army Corps of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Engineers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ts val="1914"/>
              </a:lnSpc>
            </a:pPr>
            <a:r>
              <a:rPr sz="1600" b="1" spc="-5" dirty="0">
                <a:latin typeface="Arial"/>
                <a:cs typeface="Arial"/>
              </a:rPr>
              <a:t>BUILDING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STRONG</a:t>
            </a:r>
            <a:r>
              <a:rPr sz="1350" b="1" baseline="-21604" dirty="0">
                <a:latin typeface="Arial"/>
                <a:cs typeface="Arial"/>
              </a:rPr>
              <a:t>®</a:t>
            </a:r>
            <a:endParaRPr sz="1350" baseline="-21604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4800" y="5206746"/>
            <a:ext cx="1066799" cy="1327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63539" y="4969001"/>
            <a:ext cx="894587" cy="2034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5507099" y="4992878"/>
            <a:ext cx="79756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JACKSONVILLE</a:t>
            </a:r>
            <a:endParaRPr sz="700" dirty="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46926" y="4969001"/>
            <a:ext cx="509015" cy="2034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6690518" y="4992878"/>
            <a:ext cx="41148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MO</a:t>
            </a:r>
            <a:r>
              <a:rPr sz="700" b="1" dirty="0">
                <a:solidFill>
                  <a:srgbClr val="FFFFFF"/>
                </a:solidFill>
                <a:latin typeface="Arial Black"/>
                <a:cs typeface="Arial Black"/>
              </a:rPr>
              <a:t>BI</a:t>
            </a: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700" b="1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700" dirty="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48371" y="4969001"/>
            <a:ext cx="686561" cy="20345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7591964" y="4992878"/>
            <a:ext cx="58928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SAVANNAH</a:t>
            </a:r>
            <a:endParaRPr sz="700" dirty="0">
              <a:latin typeface="Arial Black"/>
              <a:cs typeface="Arial Black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79797" y="4969001"/>
            <a:ext cx="804671" cy="2034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4523359" y="4992878"/>
            <a:ext cx="70675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CHARLESTON</a:t>
            </a:r>
            <a:endParaRPr sz="700" dirty="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75142" y="4969002"/>
            <a:ext cx="768857" cy="2034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8418703" y="4992878"/>
            <a:ext cx="68770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FFFFFF"/>
                </a:solidFill>
                <a:latin typeface="Arial Black"/>
                <a:cs typeface="Arial Black"/>
              </a:rPr>
              <a:t>WILMINGTON</a:t>
            </a:r>
            <a:endParaRPr sz="700" dirty="0">
              <a:latin typeface="Arial Black"/>
              <a:cs typeface="Arial Black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3256" y="4576571"/>
            <a:ext cx="3689603" cy="7063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 txBox="1"/>
          <p:nvPr/>
        </p:nvSpPr>
        <p:spPr>
          <a:xfrm>
            <a:off x="301625" y="4699000"/>
            <a:ext cx="3311525" cy="436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50" b="1" i="1" spc="-40" dirty="0">
                <a:solidFill>
                  <a:srgbClr val="CC0000"/>
                </a:solidFill>
                <a:latin typeface="Arial Black"/>
                <a:cs typeface="Arial Black"/>
              </a:rPr>
              <a:t>Trusted </a:t>
            </a:r>
            <a:r>
              <a:rPr sz="1450" b="1" i="1" spc="-25" dirty="0">
                <a:solidFill>
                  <a:srgbClr val="CC0000"/>
                </a:solidFill>
                <a:latin typeface="Arial Black"/>
                <a:cs typeface="Arial Black"/>
              </a:rPr>
              <a:t>Partners </a:t>
            </a:r>
            <a:r>
              <a:rPr sz="1450" b="1" i="1" spc="-40" dirty="0">
                <a:solidFill>
                  <a:srgbClr val="CC0000"/>
                </a:solidFill>
                <a:latin typeface="Arial Black"/>
                <a:cs typeface="Arial Black"/>
              </a:rPr>
              <a:t>Delivering </a:t>
            </a:r>
            <a:r>
              <a:rPr sz="1450" b="1" i="1" spc="-50" dirty="0">
                <a:solidFill>
                  <a:srgbClr val="CC0000"/>
                </a:solidFill>
                <a:latin typeface="Arial Black"/>
                <a:cs typeface="Arial Black"/>
              </a:rPr>
              <a:t>Value  </a:t>
            </a:r>
            <a:r>
              <a:rPr sz="1450" b="1" i="1" spc="-60" dirty="0">
                <a:solidFill>
                  <a:srgbClr val="CC0000"/>
                </a:solidFill>
                <a:latin typeface="Arial Black"/>
                <a:cs typeface="Arial Black"/>
              </a:rPr>
              <a:t>Today </a:t>
            </a:r>
            <a:r>
              <a:rPr sz="1450" b="1" i="1" spc="-40" dirty="0">
                <a:solidFill>
                  <a:srgbClr val="CC0000"/>
                </a:solidFill>
                <a:latin typeface="Arial Black"/>
                <a:cs typeface="Arial Black"/>
              </a:rPr>
              <a:t>for </a:t>
            </a:r>
            <a:r>
              <a:rPr sz="1450" b="1" i="1" spc="-35" dirty="0">
                <a:solidFill>
                  <a:srgbClr val="CC0000"/>
                </a:solidFill>
                <a:latin typeface="Arial Black"/>
                <a:cs typeface="Arial Black"/>
              </a:rPr>
              <a:t>a Better</a:t>
            </a:r>
            <a:r>
              <a:rPr sz="1450" b="1" i="1" spc="75" dirty="0">
                <a:solidFill>
                  <a:srgbClr val="CC0000"/>
                </a:solidFill>
                <a:latin typeface="Arial Black"/>
                <a:cs typeface="Arial Black"/>
              </a:rPr>
              <a:t> </a:t>
            </a:r>
            <a:r>
              <a:rPr sz="1450" b="1" i="1" spc="-45" dirty="0">
                <a:solidFill>
                  <a:srgbClr val="CC0000"/>
                </a:solidFill>
                <a:latin typeface="Arial Black"/>
                <a:cs typeface="Arial Black"/>
              </a:rPr>
              <a:t>Tomorrow</a:t>
            </a:r>
            <a:endParaRPr sz="1450" dirty="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95504" y="257262"/>
            <a:ext cx="699389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 smtClean="0"/>
              <a:t>GULF </a:t>
            </a:r>
            <a:r>
              <a:rPr spc="-5" dirty="0"/>
              <a:t>INTRACOASTAL WATERWAY</a:t>
            </a:r>
            <a:r>
              <a:rPr spc="50" dirty="0"/>
              <a:t> </a:t>
            </a:r>
            <a:r>
              <a:rPr spc="-5" dirty="0"/>
              <a:t>(GIWW</a:t>
            </a:r>
            <a:r>
              <a:rPr spc="-5" dirty="0" smtClean="0"/>
              <a:t>)</a:t>
            </a:r>
            <a:r>
              <a:rPr lang="en-US" spc="-5" dirty="0" smtClean="0"/>
              <a:t/>
            </a:r>
            <a:br>
              <a:rPr lang="en-US" spc="-5" dirty="0" smtClean="0"/>
            </a:br>
            <a:r>
              <a:rPr lang="en-US" sz="2000" spc="-5" dirty="0"/>
              <a:t>Caloosahatchee River to Anclote</a:t>
            </a:r>
            <a:r>
              <a:rPr lang="en-US" sz="2000" spc="25" dirty="0"/>
              <a:t> </a:t>
            </a:r>
            <a:r>
              <a:rPr lang="en-US" sz="2000" spc="-5" dirty="0"/>
              <a:t>River</a:t>
            </a:r>
            <a:r>
              <a:rPr lang="en-US" spc="-5" dirty="0" smtClean="0"/>
              <a:t/>
            </a:r>
            <a:br>
              <a:rPr lang="en-US" spc="-5" dirty="0" smtClean="0"/>
            </a:br>
            <a:endParaRPr spc="-5" dirty="0"/>
          </a:p>
        </p:txBody>
      </p:sp>
      <p:sp>
        <p:nvSpPr>
          <p:cNvPr id="31" name="object 31"/>
          <p:cNvSpPr txBox="1"/>
          <p:nvPr/>
        </p:nvSpPr>
        <p:spPr>
          <a:xfrm>
            <a:off x="291782" y="1088675"/>
            <a:ext cx="85604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Century Gothic"/>
                <a:cs typeface="Century Gothic"/>
              </a:rPr>
              <a:t>DREDGE READINESS </a:t>
            </a:r>
            <a:r>
              <a:rPr sz="2800" b="1" spc="-5" dirty="0">
                <a:latin typeface="Century Gothic"/>
                <a:cs typeface="Century Gothic"/>
              </a:rPr>
              <a:t>AND OPERATION PLAN</a:t>
            </a:r>
            <a:r>
              <a:rPr sz="2800" b="1" spc="-3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(DROP</a:t>
            </a:r>
            <a:r>
              <a:rPr sz="2800" b="1" spc="-5" dirty="0" smtClean="0">
                <a:latin typeface="Century Gothic"/>
                <a:cs typeface="Century Gothic"/>
              </a:rPr>
              <a:t>)</a:t>
            </a:r>
            <a:endParaRPr lang="en-US" sz="2800" b="1" spc="-5" dirty="0" smtClean="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7502" y="2720276"/>
            <a:ext cx="3271201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26695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Laurel </a:t>
            </a:r>
            <a:r>
              <a:rPr sz="1600" b="1" dirty="0">
                <a:latin typeface="Century Gothic"/>
                <a:cs typeface="Century Gothic"/>
              </a:rPr>
              <a:t>P. </a:t>
            </a:r>
            <a:r>
              <a:rPr sz="1600" b="1" dirty="0" smtClean="0">
                <a:latin typeface="Century Gothic"/>
                <a:cs typeface="Century Gothic"/>
              </a:rPr>
              <a:t>Reichold</a:t>
            </a:r>
            <a:r>
              <a:rPr lang="en-US" sz="1600" b="1" dirty="0" smtClean="0">
                <a:latin typeface="Century Gothic"/>
                <a:cs typeface="Century Gothic"/>
              </a:rPr>
              <a:t>, E.I.</a:t>
            </a:r>
          </a:p>
          <a:p>
            <a:pPr marL="12700" marR="226695">
              <a:lnSpc>
                <a:spcPct val="100000"/>
              </a:lnSpc>
            </a:pPr>
            <a:r>
              <a:rPr lang="en-US" sz="1600" b="1" dirty="0" smtClean="0">
                <a:latin typeface="Century Gothic"/>
                <a:cs typeface="Century Gothic"/>
              </a:rPr>
              <a:t>Project Manager</a:t>
            </a:r>
            <a:r>
              <a:rPr sz="1600" b="1" dirty="0" smtClean="0">
                <a:latin typeface="Century Gothic"/>
                <a:cs typeface="Century Gothic"/>
              </a:rPr>
              <a:t> </a:t>
            </a:r>
            <a:endParaRPr lang="en-US" sz="1600" b="1" dirty="0" smtClean="0">
              <a:latin typeface="Century Gothic"/>
              <a:cs typeface="Century Gothic"/>
            </a:endParaRPr>
          </a:p>
          <a:p>
            <a:pPr marL="12700" marR="226695">
              <a:lnSpc>
                <a:spcPct val="100000"/>
              </a:lnSpc>
            </a:pPr>
            <a:r>
              <a:rPr sz="1600" b="1" dirty="0" smtClean="0">
                <a:latin typeface="Century Gothic"/>
                <a:cs typeface="Century Gothic"/>
              </a:rPr>
              <a:t>U.S. Army </a:t>
            </a:r>
            <a:r>
              <a:rPr sz="1600" b="1" spc="-5" dirty="0" smtClean="0">
                <a:latin typeface="Century Gothic"/>
                <a:cs typeface="Century Gothic"/>
              </a:rPr>
              <a:t>Corps </a:t>
            </a:r>
            <a:r>
              <a:rPr lang="en-US" sz="1600" b="1" dirty="0" smtClean="0">
                <a:latin typeface="Century Gothic"/>
                <a:cs typeface="Century Gothic"/>
              </a:rPr>
              <a:t>of E</a:t>
            </a:r>
            <a:r>
              <a:rPr sz="1600" b="1" spc="-5" dirty="0" smtClean="0">
                <a:latin typeface="Century Gothic"/>
                <a:cs typeface="Century Gothic"/>
              </a:rPr>
              <a:t>ngineers  Jacksonville</a:t>
            </a:r>
            <a:r>
              <a:rPr sz="1600" b="1" spc="-10" dirty="0" smtClean="0">
                <a:latin typeface="Century Gothic"/>
                <a:cs typeface="Century Gothic"/>
              </a:rPr>
              <a:t> </a:t>
            </a:r>
            <a:r>
              <a:rPr sz="1600" b="1" spc="-5" dirty="0" smtClean="0">
                <a:latin typeface="Century Gothic"/>
                <a:cs typeface="Century Gothic"/>
              </a:rPr>
              <a:t>District</a:t>
            </a:r>
            <a:endParaRPr sz="1600" dirty="0" smtClean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endParaRPr lang="en-US" sz="1600" b="1" spc="-5" dirty="0" smtClean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lang="en-US" sz="1600" b="1" spc="-5" dirty="0" smtClean="0">
                <a:latin typeface="Century Gothic"/>
                <a:cs typeface="Century Gothic"/>
              </a:rPr>
              <a:t>FSBPA Tech Conference</a:t>
            </a:r>
          </a:p>
          <a:p>
            <a:pPr marL="12700">
              <a:lnSpc>
                <a:spcPct val="100000"/>
              </a:lnSpc>
            </a:pPr>
            <a:r>
              <a:rPr lang="en-US" sz="1600" b="1" spc="-5" dirty="0" smtClean="0">
                <a:latin typeface="Century Gothic"/>
                <a:cs typeface="Century Gothic"/>
              </a:rPr>
              <a:t>February 7</a:t>
            </a:r>
            <a:r>
              <a:rPr sz="1600" b="1" dirty="0" smtClean="0">
                <a:latin typeface="Century Gothic"/>
                <a:cs typeface="Century Gothic"/>
              </a:rPr>
              <a:t>,</a:t>
            </a:r>
            <a:r>
              <a:rPr sz="1600" b="1" spc="-60" dirty="0" smtClean="0">
                <a:latin typeface="Century Gothic"/>
                <a:cs typeface="Century Gothic"/>
              </a:rPr>
              <a:t> </a:t>
            </a:r>
            <a:r>
              <a:rPr sz="1600" b="1" dirty="0" smtClean="0">
                <a:latin typeface="Century Gothic"/>
                <a:cs typeface="Century Gothic"/>
              </a:rPr>
              <a:t>201</a:t>
            </a:r>
            <a:r>
              <a:rPr lang="en-US" sz="1600" b="1" dirty="0" smtClean="0">
                <a:latin typeface="Century Gothic"/>
                <a:cs typeface="Century Gothic"/>
              </a:rPr>
              <a:t>9</a:t>
            </a:r>
            <a:endParaRPr sz="1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1853185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FFFFFF"/>
                </a:solidFill>
                <a:cs typeface="Calibri"/>
              </a:rPr>
              <a:t>https://arcg.is/8zLH8</a:t>
            </a:r>
            <a:endParaRPr lang="en-US" dirty="0"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72" y="1308623"/>
            <a:ext cx="5820728" cy="47114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94273" y="1289430"/>
            <a:ext cx="31286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Stakeholder database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Used for environmental assessment documents and permitting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Used to help identify data gaps</a:t>
            </a:r>
          </a:p>
        </p:txBody>
      </p:sp>
    </p:spTree>
    <p:extLst>
      <p:ext uri="{BB962C8B-B14F-4D97-AF65-F5344CB8AC3E}">
        <p14:creationId xmlns:p14="http://schemas.microsoft.com/office/powerpoint/2010/main" val="6709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Stakeholder engagement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4405" y="595286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By Slapp9 - Own work, CC BY-SA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4.0,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://commons.wikimedia.org/w/index.php?curid=63414380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149678" y="3520043"/>
            <a:ext cx="2093056" cy="169277"/>
          </a:xfrm>
        </p:spPr>
        <p:txBody>
          <a:bodyPr/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© 1988 by James G.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Howes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35715"/>
            <a:ext cx="3349752" cy="25123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06" y="1513483"/>
            <a:ext cx="3121152" cy="2069592"/>
          </a:xfrm>
          <a:prstGeom prst="rect">
            <a:avLst/>
          </a:prstGeom>
        </p:spPr>
      </p:pic>
      <p:pic>
        <p:nvPicPr>
          <p:cNvPr id="3074" name="Picture 2" descr="Dredging underway at Clearwater P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45" y="3698237"/>
            <a:ext cx="3295458" cy="21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06574" y="5866407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Tbnweekly.com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object 9"/>
          <p:cNvSpPr/>
          <p:nvPr/>
        </p:nvSpPr>
        <p:spPr>
          <a:xfrm>
            <a:off x="877878" y="1976491"/>
            <a:ext cx="3040392" cy="20229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6868278" y="1630901"/>
            <a:ext cx="2310531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WCIND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Coast Guard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Counties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Municipalities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Boaters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Fishing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Florida DEP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US Fish &amp; Wildlife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FWC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NOAA/NMFS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Tribes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State Historic Preservation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Comprehensive Programmatic EA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1999" y="1379344"/>
            <a:ext cx="4450058" cy="5416868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Assessment of entire GIWW and associated Inlets.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Identification of data needs (static vs. dynamic).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Identification of potential placement sites.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Development of a Regional General Permit for local maintenance dredging with disposal and beneficial reuse.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349937" y="6519490"/>
            <a:ext cx="6590284" cy="346346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8" y="1298954"/>
            <a:ext cx="4216082" cy="46717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618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>
                <a:solidFill>
                  <a:srgbClr val="00B0F0"/>
                </a:solidFill>
              </a:rPr>
              <a:t>D</a:t>
            </a:r>
            <a:r>
              <a:rPr lang="en-US" sz="2400" i="1" dirty="0" smtClean="0">
                <a:solidFill>
                  <a:srgbClr val="00B0F0"/>
                </a:solidFill>
              </a:rPr>
              <a:t>redging Prioritization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510754" y="1236407"/>
            <a:ext cx="4295773" cy="3323987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Review of Bathymetric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40% of the 160 miles had reported shoaling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3 inlets had urgent dredging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6 inlets planned for borrow source dredging -&gt; CSRM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 inlet recently dredged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0952" r="7887"/>
          <a:stretch/>
        </p:blipFill>
        <p:spPr>
          <a:xfrm>
            <a:off x="5888991" y="4527426"/>
            <a:ext cx="2438400" cy="1843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0915" t="24685" r="13320" b="18853"/>
          <a:stretch/>
        </p:blipFill>
        <p:spPr>
          <a:xfrm>
            <a:off x="5438773" y="1298955"/>
            <a:ext cx="2888618" cy="1925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25739" r="2852"/>
          <a:stretch/>
        </p:blipFill>
        <p:spPr>
          <a:xfrm>
            <a:off x="6248081" y="2885650"/>
            <a:ext cx="2743200" cy="1818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81652" y="4279075"/>
            <a:ext cx="59902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u="sng" kern="0" dirty="0" smtClean="0">
                <a:solidFill>
                  <a:prstClr val="black"/>
                </a:solidFill>
                <a:latin typeface="Century Gothic"/>
              </a:rPr>
              <a:t>Criteria for dredging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50</a:t>
            </a:r>
            <a:r>
              <a:rPr lang="en-US" sz="2400" dirty="0">
                <a:latin typeface="Century Gothic" panose="020B0502020202020204" pitchFamily="34" charset="0"/>
              </a:rPr>
              <a:t>% channel width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On average &gt;1cy/</a:t>
            </a:r>
            <a:r>
              <a:rPr lang="en-US" sz="2400" dirty="0" err="1">
                <a:latin typeface="Century Gothic" panose="020B0502020202020204" pitchFamily="34" charset="0"/>
              </a:rPr>
              <a:t>ft</a:t>
            </a:r>
            <a:r>
              <a:rPr lang="en-US" sz="2400" dirty="0">
                <a:latin typeface="Century Gothic" panose="020B0502020202020204" pitchFamily="34" charset="0"/>
              </a:rPr>
              <a:t> shoaling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On average shoaling depth 3ft above authorized depth</a:t>
            </a:r>
          </a:p>
          <a:p>
            <a:pPr lvl="0"/>
            <a:endParaRPr lang="en-US" sz="2400" u="sng" kern="0" dirty="0">
              <a:solidFill>
                <a:prstClr val="black"/>
              </a:solidFill>
              <a:latin typeface="Century Gothic"/>
            </a:endParaRPr>
          </a:p>
          <a:p>
            <a:pPr lvl="0"/>
            <a:endParaRPr lang="en-US" sz="2400" u="sng" kern="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458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Prioritization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9749" y="1307359"/>
            <a:ext cx="88542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u="sng" dirty="0" smtClean="0">
                <a:latin typeface="Century Gothic" panose="020B0502020202020204" pitchFamily="34" charset="0"/>
              </a:rPr>
              <a:t>2 GIWW Realignments :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kern="0" dirty="0" smtClean="0">
                <a:latin typeface="Century Gothic"/>
              </a:rPr>
              <a:t>Identified </a:t>
            </a:r>
            <a:r>
              <a:rPr lang="en-US" sz="2400" kern="0" dirty="0">
                <a:latin typeface="Century Gothic"/>
              </a:rPr>
              <a:t>shoaled areas where channel can be re-aligned rather than </a:t>
            </a:r>
            <a:r>
              <a:rPr lang="en-US" sz="2400" kern="0" dirty="0" smtClean="0">
                <a:latin typeface="Century Gothic"/>
              </a:rPr>
              <a:t>dredged.</a:t>
            </a:r>
            <a:endParaRPr lang="en-US" sz="2400" kern="0" dirty="0">
              <a:latin typeface="Century Gothic"/>
            </a:endParaRPr>
          </a:p>
          <a:p>
            <a:endParaRPr lang="en-US" sz="2400" u="sng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50" y="2337586"/>
            <a:ext cx="2818130" cy="39575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9493"/>
          <a:stretch/>
        </p:blipFill>
        <p:spPr>
          <a:xfrm>
            <a:off x="3962400" y="2943758"/>
            <a:ext cx="2445688" cy="32188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361" y="2313146"/>
            <a:ext cx="41134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Review historical shoal condition using aerials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Confirm existing deep water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Saves ~$4M in Federal O&amp;M funding for a dredge event; more $ saved over life of the project.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Dredging Prioritization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953000" y="1182623"/>
            <a:ext cx="4243222" cy="6524863"/>
          </a:xfrm>
        </p:spPr>
        <p:txBody>
          <a:bodyPr/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40% down to 28% of 160 miles requiring dredging.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Separated into dredging events planned over next 15 years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Based on shoaling, high use traffic, and USCG recommendations.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Pairing future dredging with inlets and beneficial reuse opportunities.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26" y="1274190"/>
            <a:ext cx="4388197" cy="48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Opportunities: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Proximity to potential beneficial use sites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5" y="1182623"/>
            <a:ext cx="4701758" cy="5155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15" y="1739681"/>
            <a:ext cx="3299538" cy="32346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2362200" y="1722756"/>
            <a:ext cx="2989702" cy="15715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286000" y="3429000"/>
            <a:ext cx="3046616" cy="15622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63539" y="5088798"/>
            <a:ext cx="4104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400" kern="0" dirty="0" smtClean="0">
                <a:solidFill>
                  <a:prstClr val="black"/>
                </a:solidFill>
                <a:latin typeface="Century Gothic"/>
              </a:rPr>
              <a:t>Now all placement options covered under one NEPA document.</a:t>
            </a:r>
            <a:endParaRPr lang="en-US" sz="2400" kern="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76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Opportunities: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Proximity to potential beneficial use sites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5321171" y="1298955"/>
            <a:ext cx="3579430" cy="5786199"/>
          </a:xfrm>
        </p:spPr>
        <p:txBody>
          <a:bodyPr/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Most of the beaches in the study are critically eroded.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Most of these beaches are or have been included in state DEP Joint Coastal </a:t>
            </a: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ermits (26 in the study area).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5" y="1182623"/>
            <a:ext cx="4701757" cy="51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Opportunities: 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Increase Efficiency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5324624" y="1298955"/>
            <a:ext cx="3666976" cy="44319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Opportunity to regionalize permitting efforts. Expedite the process.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Looking for a broader permitting approach – </a:t>
            </a:r>
            <a:r>
              <a:rPr lang="en-US" sz="2400" i="1" dirty="0" smtClean="0">
                <a:solidFill>
                  <a:schemeClr val="tx1"/>
                </a:solidFill>
              </a:rPr>
              <a:t>for example – 6 separate JCP in effect over 17 miles.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382903" y="6473524"/>
            <a:ext cx="6514084" cy="355491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b="22595"/>
          <a:stretch/>
        </p:blipFill>
        <p:spPr>
          <a:xfrm>
            <a:off x="262085" y="1268194"/>
            <a:ext cx="5062539" cy="46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371496" y="1370945"/>
            <a:ext cx="3391504" cy="5539978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Use existing data where available and acquire new as needed: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u="sng" dirty="0" smtClean="0">
                <a:solidFill>
                  <a:schemeClr val="tx1"/>
                </a:solidFill>
              </a:rPr>
              <a:t>Static</a:t>
            </a:r>
            <a:endParaRPr lang="en-US" sz="2000" u="sng" dirty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Geotech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Cultural Resources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Hardbottom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u="sng" dirty="0" smtClean="0">
                <a:solidFill>
                  <a:schemeClr val="tx1"/>
                </a:solidFill>
              </a:rPr>
              <a:t>Dynamic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Bathymetry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Seagrass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Other Essential Fish Habitat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7912" y="6328047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27672" y="646976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Challenges:</a:t>
            </a:r>
            <a:r>
              <a:rPr lang="en-US" dirty="0"/>
              <a:t/>
            </a:r>
            <a:br>
              <a:rPr lang="en-US" dirty="0"/>
            </a:br>
            <a:r>
              <a:rPr lang="en-US" sz="2400" i="1" dirty="0" smtClean="0">
                <a:solidFill>
                  <a:srgbClr val="00B0F0"/>
                </a:solidFill>
              </a:rPr>
              <a:t>Pre-construction data needs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86916" y="6481211"/>
            <a:ext cx="6818884" cy="169494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Pictur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834" r="30313" b="21205"/>
          <a:stretch/>
        </p:blipFill>
        <p:spPr>
          <a:xfrm>
            <a:off x="620425" y="1370946"/>
            <a:ext cx="4572000" cy="44958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0500" y="5952747"/>
            <a:ext cx="6845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entury Gothic" panose="020B0502020202020204" pitchFamily="34" charset="0"/>
              </a:rPr>
              <a:t>Example of existing – geotech borings at Longboat Pass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6830" y="217223"/>
            <a:ext cx="7209916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 smtClean="0"/>
              <a:t>Gulf Coast Intracoastal Waterway Overview:</a:t>
            </a:r>
            <a:br>
              <a:rPr lang="en-US" sz="2400" dirty="0" smtClean="0"/>
            </a:br>
            <a:r>
              <a:rPr lang="en-US" sz="2000" i="1" dirty="0" smtClean="0">
                <a:solidFill>
                  <a:srgbClr val="00B0F0"/>
                </a:solidFill>
              </a:rPr>
              <a:t>Caloosahatchee River to Anclote River</a:t>
            </a:r>
            <a:endParaRPr sz="2000" i="1" dirty="0">
              <a:solidFill>
                <a:srgbClr val="00B0F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9600" y="1260021"/>
            <a:ext cx="5486400" cy="4847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79120" indent="-342900">
              <a:lnSpc>
                <a:spcPct val="100000"/>
              </a:lnSpc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5" dirty="0">
                <a:latin typeface="Century Gothic"/>
                <a:cs typeface="Century Gothic"/>
              </a:rPr>
              <a:t>160 </a:t>
            </a:r>
            <a:r>
              <a:rPr sz="2200" spc="-5" dirty="0" smtClean="0">
                <a:latin typeface="Century Gothic"/>
                <a:cs typeface="Century Gothic"/>
              </a:rPr>
              <a:t>miles</a:t>
            </a:r>
            <a:r>
              <a:rPr lang="en-US" sz="2200" spc="-5" dirty="0" smtClean="0">
                <a:latin typeface="Century Gothic"/>
                <a:cs typeface="Century Gothic"/>
              </a:rPr>
              <a:t> </a:t>
            </a:r>
            <a:r>
              <a:rPr lang="en-US" sz="2200" spc="-5" dirty="0" smtClean="0">
                <a:solidFill>
                  <a:srgbClr val="00B0F0"/>
                </a:solidFill>
                <a:latin typeface="Century Gothic"/>
                <a:cs typeface="Century Gothic"/>
              </a:rPr>
              <a:t>Caloosahatchee</a:t>
            </a:r>
            <a:r>
              <a:rPr sz="2200" spc="-5" dirty="0" smtClean="0">
                <a:solidFill>
                  <a:srgbClr val="00B0F0"/>
                </a:solidFill>
                <a:latin typeface="Century Gothic"/>
                <a:cs typeface="Century Gothic"/>
              </a:rPr>
              <a:t> </a:t>
            </a:r>
            <a:r>
              <a:rPr lang="en-US" sz="2200" spc="-5" dirty="0" smtClean="0">
                <a:solidFill>
                  <a:srgbClr val="00B0F0"/>
                </a:solidFill>
                <a:latin typeface="Century Gothic"/>
                <a:cs typeface="Century Gothic"/>
              </a:rPr>
              <a:t>to Anclote.</a:t>
            </a:r>
          </a:p>
          <a:p>
            <a:pPr marL="355600" marR="579120" indent="-342900">
              <a:lnSpc>
                <a:spcPct val="100000"/>
              </a:lnSpc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latin typeface="Century Gothic"/>
                <a:cs typeface="Century Gothic"/>
              </a:rPr>
              <a:t>1945</a:t>
            </a:r>
            <a:r>
              <a:rPr sz="2200" spc="-70" dirty="0" smtClean="0">
                <a:latin typeface="Century Gothic"/>
                <a:cs typeface="Century Gothic"/>
              </a:rPr>
              <a:t> </a:t>
            </a:r>
            <a:r>
              <a:rPr sz="2200" spc="-5" dirty="0" smtClean="0">
                <a:latin typeface="Century Gothic"/>
                <a:cs typeface="Century Gothic"/>
              </a:rPr>
              <a:t>authorization</a:t>
            </a:r>
            <a:r>
              <a:rPr lang="en-US" sz="2200" spc="-5" dirty="0" smtClean="0">
                <a:latin typeface="Century Gothic"/>
                <a:cs typeface="Century Gothic"/>
              </a:rPr>
              <a:t>.</a:t>
            </a:r>
            <a:endParaRPr sz="22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5" dirty="0">
                <a:latin typeface="Century Gothic"/>
                <a:cs typeface="Century Gothic"/>
              </a:rPr>
              <a:t>9 foot depth X 100 feet</a:t>
            </a:r>
            <a:r>
              <a:rPr sz="2200" spc="-45" dirty="0">
                <a:latin typeface="Century Gothic"/>
                <a:cs typeface="Century Gothic"/>
              </a:rPr>
              <a:t> </a:t>
            </a:r>
            <a:r>
              <a:rPr sz="2200" spc="-5" dirty="0" smtClean="0">
                <a:latin typeface="Century Gothic"/>
                <a:cs typeface="Century Gothic"/>
              </a:rPr>
              <a:t>wide</a:t>
            </a:r>
            <a:r>
              <a:rPr lang="en-US" sz="2200" spc="-5" dirty="0" smtClean="0">
                <a:latin typeface="Century Gothic"/>
                <a:cs typeface="Century Gothic"/>
              </a:rPr>
              <a:t>.</a:t>
            </a:r>
            <a:endParaRPr sz="22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5" dirty="0">
                <a:latin typeface="Century Gothic"/>
                <a:cs typeface="Century Gothic"/>
              </a:rPr>
              <a:t>Construction completed</a:t>
            </a:r>
            <a:r>
              <a:rPr sz="2200" spc="-30" dirty="0">
                <a:latin typeface="Century Gothic"/>
                <a:cs typeface="Century Gothic"/>
              </a:rPr>
              <a:t> </a:t>
            </a:r>
            <a:r>
              <a:rPr sz="2200" spc="-5" dirty="0" smtClean="0">
                <a:latin typeface="Century Gothic"/>
                <a:cs typeface="Century Gothic"/>
              </a:rPr>
              <a:t>1967</a:t>
            </a:r>
            <a:r>
              <a:rPr lang="en-US" sz="2200" spc="-5" dirty="0" smtClean="0">
                <a:latin typeface="Century Gothic"/>
                <a:cs typeface="Century Gothic"/>
              </a:rPr>
              <a:t>.</a:t>
            </a:r>
            <a:endParaRPr sz="22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latin typeface="Century Gothic"/>
                <a:cs typeface="Century Gothic"/>
              </a:rPr>
              <a:t>Periodic </a:t>
            </a:r>
            <a:r>
              <a:rPr sz="2200" spc="-5" dirty="0" smtClean="0">
                <a:latin typeface="Century Gothic"/>
                <a:cs typeface="Century Gothic"/>
              </a:rPr>
              <a:t>dredging </a:t>
            </a:r>
            <a:r>
              <a:rPr sz="2200" spc="-5" dirty="0">
                <a:latin typeface="Century Gothic"/>
                <a:cs typeface="Century Gothic"/>
              </a:rPr>
              <a:t>as</a:t>
            </a:r>
            <a:r>
              <a:rPr sz="2200" spc="-15" dirty="0">
                <a:latin typeface="Century Gothic"/>
                <a:cs typeface="Century Gothic"/>
              </a:rPr>
              <a:t> </a:t>
            </a:r>
            <a:r>
              <a:rPr sz="2200" spc="-5" dirty="0" smtClean="0">
                <a:latin typeface="Century Gothic"/>
                <a:cs typeface="Century Gothic"/>
              </a:rPr>
              <a:t>needed</a:t>
            </a:r>
            <a:r>
              <a:rPr lang="en-US" sz="2200" spc="-5" dirty="0" smtClean="0">
                <a:latin typeface="Century Gothic"/>
                <a:cs typeface="Century Gothic"/>
              </a:rPr>
              <a:t>.</a:t>
            </a:r>
            <a:endParaRPr sz="2200" dirty="0">
              <a:latin typeface="Century Gothic"/>
              <a:cs typeface="Century Gothic"/>
            </a:endParaRPr>
          </a:p>
          <a:p>
            <a:pPr marL="355600" marR="587375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00" spc="-5" dirty="0">
                <a:latin typeface="Century Gothic"/>
                <a:cs typeface="Century Gothic"/>
              </a:rPr>
              <a:t>Full bathymetric </a:t>
            </a:r>
            <a:r>
              <a:rPr sz="2200" spc="-5" dirty="0" smtClean="0">
                <a:latin typeface="Century Gothic"/>
                <a:cs typeface="Century Gothic"/>
              </a:rPr>
              <a:t>survey</a:t>
            </a:r>
            <a:r>
              <a:rPr lang="en-US" sz="2200" spc="-5" dirty="0" smtClean="0">
                <a:latin typeface="Century Gothic"/>
                <a:cs typeface="Century Gothic"/>
              </a:rPr>
              <a:t> conducted</a:t>
            </a:r>
            <a:r>
              <a:rPr sz="2200" spc="-5" dirty="0" smtClean="0">
                <a:latin typeface="Century Gothic"/>
                <a:cs typeface="Century Gothic"/>
              </a:rPr>
              <a:t> </a:t>
            </a:r>
            <a:r>
              <a:rPr sz="2200" spc="-5" dirty="0">
                <a:latin typeface="Century Gothic"/>
                <a:cs typeface="Century Gothic"/>
              </a:rPr>
              <a:t>in </a:t>
            </a:r>
            <a:r>
              <a:rPr sz="2200" spc="-5" dirty="0" smtClean="0">
                <a:latin typeface="Century Gothic"/>
                <a:cs typeface="Century Gothic"/>
              </a:rPr>
              <a:t>2016/2017</a:t>
            </a:r>
            <a:r>
              <a:rPr lang="en-US" sz="2200" spc="-5" dirty="0" smtClean="0">
                <a:latin typeface="Century Gothic"/>
                <a:cs typeface="Century Gothic"/>
              </a:rPr>
              <a:t>.</a:t>
            </a:r>
          </a:p>
          <a:p>
            <a:pPr marL="355600" marR="587375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latin typeface="Century Gothic"/>
                <a:cs typeface="Century Gothic"/>
              </a:rPr>
              <a:t>Full bathy planned 2019/2020.</a:t>
            </a:r>
            <a:endParaRPr sz="22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spcAft>
                <a:spcPts val="1200"/>
              </a:spcAft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n-US" sz="2200" spc="-5" dirty="0" smtClean="0">
                <a:latin typeface="Century Gothic"/>
                <a:cs typeface="Century Gothic"/>
              </a:rPr>
              <a:t>Region includes 9 Federal inlets.</a:t>
            </a:r>
            <a:endParaRPr sz="22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86916" y="6481210"/>
            <a:ext cx="6169659" cy="257763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</a:t>
            </a:r>
            <a:r>
              <a:rPr lang="en-US" spc="-35" dirty="0" smtClean="0"/>
              <a:t>Better Tomorrow</a:t>
            </a:r>
            <a:endParaRPr spc="-4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8" y="1355092"/>
            <a:ext cx="4078182" cy="45189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16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Challenges: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Pre-construction data needs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5487671" y="1514569"/>
            <a:ext cx="3656329" cy="412420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Dynamic data like SAV exhibits changes over time; recently increased surveying requirements.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Establish data needs for pre-dredge activities vs. pre-permit activities.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27372" y="6502509"/>
            <a:ext cx="6482720" cy="355491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9" y="1529810"/>
            <a:ext cx="5016501" cy="31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Challenges: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Pre-construction data needs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363473" y="1224912"/>
            <a:ext cx="8551927" cy="5232202"/>
          </a:xfrm>
        </p:spPr>
        <p:txBody>
          <a:bodyPr/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Static: </a:t>
            </a:r>
            <a:r>
              <a:rPr lang="en-US" sz="2400" dirty="0" smtClean="0">
                <a:solidFill>
                  <a:schemeClr val="tx1"/>
                </a:solidFill>
              </a:rPr>
              <a:t>Opportunity to regionalize and create long term permits that improve management of sediment.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Dynamic: </a:t>
            </a:r>
            <a:r>
              <a:rPr lang="en-US" sz="2400" dirty="0" smtClean="0">
                <a:solidFill>
                  <a:schemeClr val="tx1"/>
                </a:solidFill>
              </a:rPr>
              <a:t>Scope out additional data needs while balancing risk/opportunity for efficiencies and mitigation.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21003" y="6497938"/>
            <a:ext cx="6437884" cy="360062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438400"/>
            <a:ext cx="3114675" cy="2222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438400"/>
            <a:ext cx="4110610" cy="22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800219"/>
          </a:xfrm>
        </p:spPr>
        <p:txBody>
          <a:bodyPr/>
          <a:lstStyle/>
          <a:p>
            <a:r>
              <a:rPr lang="en-US" dirty="0" smtClean="0"/>
              <a:t>Case Study: 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Dredging Priority No. 1 – typical timeline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419578" y="1600200"/>
            <a:ext cx="4436004" cy="5863144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Venice Inlet/GIWW: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Began Plans and Specs in September 2017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Geotech</a:t>
            </a:r>
            <a:r>
              <a:rPr lang="en-US" sz="2000" dirty="0" smtClean="0">
                <a:solidFill>
                  <a:schemeClr val="tx1"/>
                </a:solidFill>
              </a:rPr>
              <a:t> acquired Feb 2018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DEP permit application submitted April 2018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Surveys </a:t>
            </a:r>
            <a:r>
              <a:rPr lang="en-US" sz="2000" dirty="0">
                <a:solidFill>
                  <a:schemeClr val="tx1"/>
                </a:solidFill>
              </a:rPr>
              <a:t>complete (with seagrass to be done prior to construction) June 2018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DEP permit issued Jan 2019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Ready for construction summer 2019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86916" y="6462536"/>
            <a:ext cx="6437884" cy="308234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374" y="1977390"/>
            <a:ext cx="4851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Case Study: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Second-tier EA – Anclote River Channel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43678" y="1399825"/>
            <a:ext cx="4124832" cy="5663089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July 2018 - Class 3 Supplemental (P.L 115-123) Appropriations Notification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First site-specific EA tiered off the programmatic – efficiency realized: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Document completed in 2 months.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Public meetings done with programmatic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86916" y="6536182"/>
            <a:ext cx="6514084" cy="234587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3" y="1399825"/>
            <a:ext cx="3432978" cy="45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Future Opportunities</a:t>
            </a:r>
            <a:r>
              <a:rPr lang="en-US" dirty="0"/>
              <a:t/>
            </a:r>
            <a:br>
              <a:rPr lang="en-US" dirty="0"/>
            </a:br>
            <a:r>
              <a:rPr lang="en-US" sz="2400" i="1" dirty="0" smtClean="0">
                <a:solidFill>
                  <a:srgbClr val="00B0F0"/>
                </a:solidFill>
              </a:rPr>
              <a:t>Supplemental funding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396747" y="1378498"/>
            <a:ext cx="8532876" cy="33239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$40M in Supplemental (P.L. 115-123) Class 3 O&amp;M for West Coast Inlets was </a:t>
            </a:r>
            <a:r>
              <a:rPr lang="en-US" sz="2400" dirty="0" smtClean="0">
                <a:solidFill>
                  <a:srgbClr val="FF0000"/>
                </a:solidFill>
              </a:rPr>
              <a:t>reallocated</a:t>
            </a:r>
            <a:r>
              <a:rPr lang="en-US" sz="2400" dirty="0" smtClean="0">
                <a:solidFill>
                  <a:schemeClr val="tx1"/>
                </a:solidFill>
              </a:rPr>
              <a:t> 7 months after appropriation.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Annual Costs to run the DROP; </a:t>
            </a:r>
            <a:r>
              <a:rPr lang="en-US" sz="2400" dirty="0" smtClean="0">
                <a:solidFill>
                  <a:schemeClr val="tx1"/>
                </a:solidFill>
              </a:rPr>
              <a:t>rolling collection of </a:t>
            </a:r>
            <a:r>
              <a:rPr lang="en-US" sz="2400" dirty="0">
                <a:solidFill>
                  <a:schemeClr val="tx1"/>
                </a:solidFill>
              </a:rPr>
              <a:t>dynamic data, maintain geoportal,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r>
              <a:rPr lang="en-US" sz="2400" dirty="0">
                <a:solidFill>
                  <a:schemeClr val="tx1"/>
                </a:solidFill>
              </a:rPr>
              <a:t> ~ $</a:t>
            </a:r>
            <a:r>
              <a:rPr lang="en-US" sz="2400" dirty="0" smtClean="0">
                <a:solidFill>
                  <a:schemeClr val="tx1"/>
                </a:solidFill>
              </a:rPr>
              <a:t>200K/yr.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382903" y="6485204"/>
            <a:ext cx="6514084" cy="503063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599144"/>
            <a:ext cx="3884652" cy="27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DROP moving forward – </a:t>
            </a:r>
            <a:r>
              <a:rPr lang="en-US" dirty="0"/>
              <a:t/>
            </a:r>
            <a:br>
              <a:rPr lang="en-US" dirty="0"/>
            </a:br>
            <a:r>
              <a:rPr lang="en-US" sz="2400" i="1" dirty="0" smtClean="0">
                <a:solidFill>
                  <a:srgbClr val="00B0F0"/>
                </a:solidFill>
              </a:rPr>
              <a:t>Save time, money, and effort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008883" y="1287270"/>
            <a:ext cx="4973508" cy="62786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Complete Programmatic EFH, ESA, and SHPO consultations.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Look for new ways to apply regional sediment management techniques.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Complete Programmatic FDEP permits that allow for expedited review each event.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Establish Department of Army Regional General Permit for </a:t>
            </a:r>
            <a:r>
              <a:rPr lang="en-US" sz="2400" dirty="0" smtClean="0">
                <a:solidFill>
                  <a:schemeClr val="tx1"/>
                </a:solidFill>
              </a:rPr>
              <a:t>FL West </a:t>
            </a:r>
            <a:r>
              <a:rPr lang="en-US" sz="2400" dirty="0">
                <a:solidFill>
                  <a:schemeClr val="tx1"/>
                </a:solidFill>
              </a:rPr>
              <a:t>Coast.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382903" y="6485204"/>
            <a:ext cx="6514084" cy="503063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5" name="object 10"/>
          <p:cNvSpPr/>
          <p:nvPr/>
        </p:nvSpPr>
        <p:spPr>
          <a:xfrm>
            <a:off x="990600" y="1303914"/>
            <a:ext cx="2963546" cy="2326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2" descr="Dredging underway at Clearwater P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8" y="3997635"/>
            <a:ext cx="3295458" cy="21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328166" y="6415278"/>
            <a:ext cx="6487666" cy="442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7601" y="1392463"/>
            <a:ext cx="603281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 smtClean="0"/>
              <a:t>What does it mean to be </a:t>
            </a:r>
            <a:r>
              <a:rPr lang="en-US" sz="2400" u="sng" dirty="0" smtClean="0"/>
              <a:t>Dredge Ready</a:t>
            </a:r>
            <a:r>
              <a:rPr lang="en-US" sz="2400" dirty="0" smtClean="0"/>
              <a:t>? </a:t>
            </a:r>
            <a:br>
              <a:rPr lang="en-US" sz="2400" dirty="0" smtClean="0"/>
            </a:br>
            <a:endParaRPr sz="2000" i="1" dirty="0">
              <a:solidFill>
                <a:srgbClr val="00B0F0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86916" y="6481210"/>
            <a:ext cx="6169659" cy="257763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40" dirty="0"/>
              <a:t>Trusted </a:t>
            </a:r>
            <a:r>
              <a:rPr spc="-25" dirty="0"/>
              <a:t>Partners </a:t>
            </a:r>
            <a:r>
              <a:rPr spc="-40" dirty="0"/>
              <a:t>Delivering </a:t>
            </a:r>
            <a:r>
              <a:rPr spc="-50" dirty="0"/>
              <a:t>Value </a:t>
            </a:r>
            <a:r>
              <a:rPr spc="-60" dirty="0"/>
              <a:t>Today </a:t>
            </a:r>
            <a:r>
              <a:rPr spc="-40" dirty="0"/>
              <a:t>for </a:t>
            </a:r>
            <a:r>
              <a:rPr spc="-35" dirty="0"/>
              <a:t>a </a:t>
            </a:r>
            <a:r>
              <a:rPr lang="en-US" spc="-35" dirty="0" smtClean="0"/>
              <a:t>Better Tomorrow</a:t>
            </a:r>
            <a:endParaRPr spc="-4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Rectangle 12"/>
          <p:cNvSpPr/>
          <p:nvPr/>
        </p:nvSpPr>
        <p:spPr>
          <a:xfrm>
            <a:off x="395986" y="4385932"/>
            <a:ext cx="8351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Increased efficiency and response </a:t>
            </a:r>
            <a:r>
              <a:rPr lang="en-US" sz="2400" dirty="0" smtClean="0"/>
              <a:t>in channel management and maintenance.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Regional </a:t>
            </a:r>
            <a:r>
              <a:rPr lang="en-US" sz="2400" b="1" i="1" dirty="0"/>
              <a:t>a</a:t>
            </a:r>
            <a:r>
              <a:rPr lang="en-US" sz="2400" b="1" i="1" dirty="0" smtClean="0"/>
              <a:t>pproach</a:t>
            </a:r>
            <a:r>
              <a:rPr lang="en-US" sz="2400" dirty="0" smtClean="0"/>
              <a:t> in sediment management, environmental assessment and permitting.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Beneficial </a:t>
            </a:r>
            <a:r>
              <a:rPr lang="en-US" sz="2400" b="1" i="1" dirty="0"/>
              <a:t>use </a:t>
            </a:r>
            <a:r>
              <a:rPr lang="en-US" sz="2400" dirty="0"/>
              <a:t>as primary consideration for dredged </a:t>
            </a:r>
            <a:r>
              <a:rPr lang="en-US" sz="2400" dirty="0" smtClean="0"/>
              <a:t>material.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object 7"/>
          <p:cNvSpPr txBox="1">
            <a:spLocks/>
          </p:cNvSpPr>
          <p:nvPr/>
        </p:nvSpPr>
        <p:spPr>
          <a:xfrm>
            <a:off x="1170190" y="304618"/>
            <a:ext cx="674366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2700"/>
            <a:r>
              <a:rPr lang="en-US" kern="0" dirty="0" smtClean="0"/>
              <a:t>Dredge Readiness and Operation Plan</a:t>
            </a:r>
            <a:endParaRPr lang="en-US" i="1" kern="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265" y="1845212"/>
            <a:ext cx="8351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Immediate Response: </a:t>
            </a:r>
            <a:r>
              <a:rPr lang="en-US" sz="2400" dirty="0" smtClean="0"/>
              <a:t>Post-storm </a:t>
            </a:r>
            <a:r>
              <a:rPr lang="en-US" sz="2400" dirty="0"/>
              <a:t>shoaling removal (dredging within 3 </a:t>
            </a:r>
            <a:r>
              <a:rPr lang="en-US" sz="2400" dirty="0" smtClean="0"/>
              <a:t>months max).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Future Operation: </a:t>
            </a:r>
            <a:r>
              <a:rPr lang="en-US" sz="2400" dirty="0" smtClean="0"/>
              <a:t>Having a 10-15 year plan for removing shoals, knowing problems areas, and lining up budgets.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66265" y="3938940"/>
            <a:ext cx="85491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prstClr val="black"/>
                </a:solidFill>
                <a:latin typeface="Century Gothic"/>
                <a:ea typeface="+mj-ea"/>
              </a:rPr>
              <a:t>Goals for GIWW and </a:t>
            </a:r>
            <a:r>
              <a:rPr lang="en-US" sz="2400" b="1" kern="0" dirty="0" smtClean="0">
                <a:solidFill>
                  <a:prstClr val="black"/>
                </a:solidFill>
                <a:latin typeface="Century Gothic"/>
                <a:ea typeface="+mj-ea"/>
              </a:rPr>
              <a:t>Associated Federal </a:t>
            </a:r>
            <a:r>
              <a:rPr lang="en-US" sz="2400" b="1" kern="0" dirty="0">
                <a:solidFill>
                  <a:prstClr val="black"/>
                </a:solidFill>
                <a:latin typeface="Century Gothic"/>
                <a:ea typeface="+mj-ea"/>
              </a:rPr>
              <a:t>Inlets:</a:t>
            </a:r>
            <a:br>
              <a:rPr lang="en-US" sz="2400" b="1" kern="0" dirty="0">
                <a:solidFill>
                  <a:prstClr val="black"/>
                </a:solidFill>
                <a:latin typeface="Century Gothic"/>
                <a:ea typeface="+mj-ea"/>
              </a:rPr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93117" y="669286"/>
            <a:ext cx="6538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0" dirty="0" smtClean="0">
                <a:solidFill>
                  <a:srgbClr val="00B0F0"/>
                </a:solidFill>
                <a:latin typeface="Century Gothic"/>
                <a:ea typeface="+mj-ea"/>
              </a:rPr>
              <a:t>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1853185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FFFFFF"/>
                </a:solidFill>
                <a:cs typeface="Calibri"/>
              </a:rPr>
              <a:t>https://arcg.is/8zLH8</a:t>
            </a:r>
            <a:endParaRPr lang="en-US" dirty="0"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087" y="1367317"/>
            <a:ext cx="3039745" cy="2538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93404"/>
            <a:ext cx="4683683" cy="35071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45457" y="2702187"/>
            <a:ext cx="1459943" cy="479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232" y="4105837"/>
            <a:ext cx="4419600" cy="22655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945" y="487115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</p:spTree>
    <p:extLst>
      <p:ext uri="{BB962C8B-B14F-4D97-AF65-F5344CB8AC3E}">
        <p14:creationId xmlns:p14="http://schemas.microsoft.com/office/powerpoint/2010/main" val="41713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274582"/>
            <a:ext cx="6096000" cy="44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35542"/>
            <a:ext cx="6096000" cy="4438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66" y="1335542"/>
            <a:ext cx="6065934" cy="44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35542"/>
            <a:ext cx="6096000" cy="4438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66" y="1335542"/>
            <a:ext cx="6065934" cy="4463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1341621"/>
            <a:ext cx="6066238" cy="44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1853185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FFFFFF"/>
                </a:solidFill>
                <a:cs typeface="Calibri"/>
              </a:rPr>
              <a:t>https://arcg.is/8zLH8</a:t>
            </a:r>
            <a:endParaRPr lang="en-US" dirty="0"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35542"/>
            <a:ext cx="6096000" cy="4438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66" y="1335542"/>
            <a:ext cx="6065934" cy="4463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1341621"/>
            <a:ext cx="6066238" cy="442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6150" y="2514600"/>
            <a:ext cx="2438400" cy="27342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8029" y="5390873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FFFFFF"/>
                </a:solidFill>
                <a:cs typeface="Calibri"/>
              </a:rPr>
              <a:t>https://arcg.is/8zLH8</a:t>
            </a:r>
            <a:endParaRPr lang="en-US" dirty="0">
              <a:cs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128010" y="1831088"/>
            <a:ext cx="605790" cy="144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24550" y="4195700"/>
            <a:ext cx="323850" cy="5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48400" y="4205481"/>
            <a:ext cx="609600" cy="823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49103" y="5015774"/>
            <a:ext cx="405137" cy="305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066926" y="1353442"/>
            <a:ext cx="72514" cy="482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95600" y="3521765"/>
            <a:ext cx="533401" cy="96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5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93583" y="1116710"/>
            <a:ext cx="133604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BUILDING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STRONG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268224"/>
            <a:ext cx="73532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 flipV="1">
            <a:off x="1852783" y="6096474"/>
            <a:ext cx="7096632" cy="3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60248" y="6419850"/>
            <a:ext cx="8236584" cy="0"/>
          </a:xfrm>
          <a:custGeom>
            <a:avLst/>
            <a:gdLst/>
            <a:ahLst/>
            <a:cxnLst/>
            <a:rect l="l" t="t" r="r" b="b"/>
            <a:pathLst>
              <a:path w="8236584">
                <a:moveTo>
                  <a:pt x="8236458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3000" y="298703"/>
            <a:ext cx="6993890" cy="1231106"/>
          </a:xfrm>
        </p:spPr>
        <p:txBody>
          <a:bodyPr/>
          <a:lstStyle/>
          <a:p>
            <a:r>
              <a:rPr lang="en-US" dirty="0" smtClean="0"/>
              <a:t>Accomplishments to date: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B0F0"/>
                </a:solidFill>
              </a:rPr>
              <a:t>Public accessible geodatabase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98493" y="6516741"/>
            <a:ext cx="6560093" cy="439990"/>
          </a:xfrm>
        </p:spPr>
        <p:txBody>
          <a:bodyPr/>
          <a:lstStyle/>
          <a:p>
            <a:r>
              <a:rPr lang="en-US" dirty="0" smtClean="0"/>
              <a:t>Trusted Partners Delivering Value Today for a Better Tomorrow</a:t>
            </a:r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81D60167-4931-47E6-BA6A-407CBD079E4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1853185"/>
            <a:ext cx="21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FFFFFF"/>
                </a:solidFill>
                <a:cs typeface="Calibri"/>
              </a:rPr>
              <a:t>https://arcg.is/8zLH8</a:t>
            </a:r>
            <a:endParaRPr lang="en-US" dirty="0"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525" y="60049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https://www.saj.usace.army.mil/GIWWCRtoAR/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35542"/>
            <a:ext cx="6096000" cy="4438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66" y="1335542"/>
            <a:ext cx="6065934" cy="4463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1341621"/>
            <a:ext cx="6066238" cy="4426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066" y="1345822"/>
            <a:ext cx="6094778" cy="442236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28010" y="1831088"/>
            <a:ext cx="685800" cy="1441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3810" y="3272790"/>
            <a:ext cx="764729" cy="230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8539" y="3505200"/>
            <a:ext cx="526861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11939" y="4187797"/>
            <a:ext cx="1136461" cy="13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48400" y="4205481"/>
            <a:ext cx="609600" cy="823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849103" y="5015774"/>
            <a:ext cx="405137" cy="305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066926" y="1353442"/>
            <a:ext cx="72514" cy="482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139249" y="3415665"/>
            <a:ext cx="139381" cy="15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429000" y="3521765"/>
            <a:ext cx="384810" cy="71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895600" y="3521765"/>
            <a:ext cx="533401" cy="96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812085" y="3574069"/>
            <a:ext cx="327164" cy="19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5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10303</TotalTime>
  <Words>1892</Words>
  <Application>Microsoft Office PowerPoint</Application>
  <PresentationFormat>On-screen Show (4:3)</PresentationFormat>
  <Paragraphs>313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Wingdings</vt:lpstr>
      <vt:lpstr>Office Theme</vt:lpstr>
      <vt:lpstr>GULF INTRACOASTAL WATERWAY (GIWW) Caloosahatchee River to Anclote River </vt:lpstr>
      <vt:lpstr>Gulf Coast Intracoastal Waterway Overview: Caloosahatchee River to Anclote River</vt:lpstr>
      <vt:lpstr>What does it mean to be Dredge Ready?  </vt:lpstr>
      <vt:lpstr>Accomplishments to date: Public accessible geodatabase </vt:lpstr>
      <vt:lpstr>Accomplishments to date: Public accessible geodatabase </vt:lpstr>
      <vt:lpstr>Accomplishments to date: Public accessible geodatabase </vt:lpstr>
      <vt:lpstr>Accomplishments to date: Public accessible geodatabase </vt:lpstr>
      <vt:lpstr>Accomplishments to date: Public accessible geodatabase </vt:lpstr>
      <vt:lpstr>Accomplishments to date: Public accessible geodatabase </vt:lpstr>
      <vt:lpstr>Accomplishments to date: Public accessible geodatabase </vt:lpstr>
      <vt:lpstr>Accomplishments to date: Stakeholder engagement </vt:lpstr>
      <vt:lpstr>Accomplishments to date: Comprehensive Programmatic EA </vt:lpstr>
      <vt:lpstr>Accomplishments to date: Dredging Prioritization </vt:lpstr>
      <vt:lpstr>Accomplishments to date: Prioritization </vt:lpstr>
      <vt:lpstr>Accomplishments to date: Dredging Prioritization </vt:lpstr>
      <vt:lpstr>Opportunities: Proximity to potential beneficial use sites </vt:lpstr>
      <vt:lpstr>Opportunities: Proximity to potential beneficial use sites </vt:lpstr>
      <vt:lpstr>Opportunities:  Increase Efficiency </vt:lpstr>
      <vt:lpstr>Challenges: Pre-construction data needs </vt:lpstr>
      <vt:lpstr>Challenges: Pre-construction data needs </vt:lpstr>
      <vt:lpstr>Challenges: Pre-construction data needs </vt:lpstr>
      <vt:lpstr>Case Study:  Dredging Priority No. 1 – typical timeline</vt:lpstr>
      <vt:lpstr>Case Study: Second-tier EA – Anclote River Channel </vt:lpstr>
      <vt:lpstr>Future Opportunities Supplemental funding </vt:lpstr>
      <vt:lpstr>DROP moving forward –  Save time, money, and effort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USACE</dc:creator>
  <cp:lastModifiedBy>Parker, Amanda D CIV USARMY CESAJ (US)</cp:lastModifiedBy>
  <cp:revision>203</cp:revision>
  <dcterms:created xsi:type="dcterms:W3CDTF">2018-02-18T10:38:34Z</dcterms:created>
  <dcterms:modified xsi:type="dcterms:W3CDTF">2019-02-19T16:30:26Z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2018-02-06T00:00:00Z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2018-02-18T00:00:00Z</vt:filetime>
  </property>
</Properties>
</file>